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78" r:id="rId2"/>
    <p:sldId id="277" r:id="rId3"/>
    <p:sldId id="271" r:id="rId4"/>
    <p:sldId id="272" r:id="rId5"/>
    <p:sldId id="276" r:id="rId6"/>
    <p:sldId id="273" r:id="rId7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6FB4"/>
    <a:srgbClr val="209E77"/>
    <a:srgbClr val="E7AB06"/>
    <a:srgbClr val="E6E6E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0" autoAdjust="0"/>
  </p:normalViewPr>
  <p:slideViewPr>
    <p:cSldViewPr snapToGrid="0" showGuides="1">
      <p:cViewPr>
        <p:scale>
          <a:sx n="60" d="100"/>
          <a:sy n="60" d="100"/>
        </p:scale>
        <p:origin x="708" y="240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5153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8299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09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3309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4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3228" y="1743740"/>
            <a:ext cx="6368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Here are some ideas for Figure 1. My favourite is the first one. (The others aren’t quite edited yet – don’t think its worth the time until we agree on what we want.)</a:t>
            </a:r>
          </a:p>
          <a:p>
            <a:endParaRPr lang="en-GB" dirty="0"/>
          </a:p>
          <a:p>
            <a:r>
              <a:rPr lang="en-GB" dirty="0" smtClean="0"/>
              <a:t>Please edit / try new things if these are not what you all had in mind.</a:t>
            </a:r>
          </a:p>
          <a:p>
            <a:endParaRPr lang="en-GB" dirty="0"/>
          </a:p>
          <a:p>
            <a:r>
              <a:rPr lang="en-GB" dirty="0" smtClean="0"/>
              <a:t>From what I understand the &lt;20 and prevalent diabetes restriction will not be in this figure – that will be described in the statistics.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0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283894" y="1271478"/>
            <a:ext cx="2772000" cy="1440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3,915 </a:t>
            </a:r>
            <a:r>
              <a:rPr lang="en-GB" sz="1400" dirty="0" smtClean="0">
                <a:solidFill>
                  <a:schemeClr val="tx1"/>
                </a:solidFill>
              </a:rPr>
              <a:t>| </a:t>
            </a:r>
            <a:r>
              <a:rPr lang="en-GB" sz="1600" dirty="0" smtClean="0">
                <a:solidFill>
                  <a:schemeClr val="tx1"/>
                </a:solidFill>
              </a:rPr>
              <a:t>2001: 4,464 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4,034 | 2005: 3,352 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3,315 | 2009: 3,581 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3,239 | 2013: 3,329 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3,191 | 2017: 3,036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282" y="1271478"/>
            <a:ext cx="2772000" cy="1440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 9,965 | </a:t>
            </a:r>
            <a:r>
              <a:rPr lang="en-GB" sz="1600" dirty="0" smtClean="0">
                <a:solidFill>
                  <a:schemeClr val="tx1"/>
                </a:solidFill>
              </a:rPr>
              <a:t>2001 11,039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10,122 | 2005: 10,348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10,149 | 2009: 10,537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 9,756  | 2013: 10,175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 9,971 | 2017:  9,254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6282" y="2691314"/>
            <a:ext cx="2772000" cy="1224000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1999-2018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 rot="16200000">
            <a:off x="3411909" y="2318366"/>
            <a:ext cx="360000" cy="1944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4283894" y="2691314"/>
            <a:ext cx="2772000" cy="1224000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6200000">
            <a:off x="7311231" y="2559311"/>
            <a:ext cx="360000" cy="1440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8308832" y="1956687"/>
            <a:ext cx="1944000" cy="2693254"/>
            <a:chOff x="8308832" y="1816748"/>
            <a:chExt cx="1944000" cy="2693254"/>
          </a:xfrm>
        </p:grpSpPr>
        <p:sp>
          <p:nvSpPr>
            <p:cNvPr id="6" name="Rounded Rectangle 5"/>
            <p:cNvSpPr/>
            <p:nvPr/>
          </p:nvSpPr>
          <p:spPr>
            <a:xfrm>
              <a:off x="8308832" y="4089774"/>
              <a:ext cx="1944000" cy="420228"/>
            </a:xfrm>
            <a:prstGeom prst="roundRect">
              <a:avLst/>
            </a:prstGeom>
            <a:solidFill>
              <a:srgbClr val="209E77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Imputed copy 5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08832" y="3519305"/>
              <a:ext cx="1944000" cy="420228"/>
            </a:xfrm>
            <a:prstGeom prst="roundRect">
              <a:avLst/>
            </a:prstGeom>
            <a:solidFill>
              <a:srgbClr val="209E77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Imputed copy 4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08832" y="2952376"/>
              <a:ext cx="1944000" cy="420228"/>
            </a:xfrm>
            <a:prstGeom prst="roundRect">
              <a:avLst/>
            </a:prstGeom>
            <a:solidFill>
              <a:srgbClr val="209E77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Imputed copy 3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308832" y="2385447"/>
              <a:ext cx="1944000" cy="420228"/>
            </a:xfrm>
            <a:prstGeom prst="roundRect">
              <a:avLst/>
            </a:prstGeom>
            <a:solidFill>
              <a:srgbClr val="209E77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Imputed copy 2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308832" y="1816748"/>
              <a:ext cx="1944000" cy="421998"/>
            </a:xfrm>
            <a:prstGeom prst="roundRect">
              <a:avLst/>
            </a:prstGeom>
            <a:solidFill>
              <a:srgbClr val="209E77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Imputed copy 1</a:t>
              </a: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2101249" y="4431665"/>
            <a:ext cx="2772000" cy="14400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6,050 </a:t>
            </a:r>
            <a:r>
              <a:rPr lang="en-GB" sz="1400" dirty="0" smtClean="0">
                <a:solidFill>
                  <a:schemeClr val="tx1"/>
                </a:solidFill>
              </a:rPr>
              <a:t>| </a:t>
            </a:r>
            <a:r>
              <a:rPr lang="en-GB" sz="1600" dirty="0" smtClean="0">
                <a:solidFill>
                  <a:schemeClr val="tx1"/>
                </a:solidFill>
              </a:rPr>
              <a:t>2001: 6,575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6,088 | 2005: 6,996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6,834 | 2009: 6,956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6,517 | 2013: 6,846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6,780 | 2017: 6,218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01249" y="3680543"/>
            <a:ext cx="2772000" cy="805868"/>
          </a:xfrm>
          <a:prstGeom prst="roundRect">
            <a:avLst/>
          </a:prstGeom>
          <a:solidFill>
            <a:srgbClr val="E7AB06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</a:t>
            </a:r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10264071" y="1603823"/>
            <a:ext cx="252000" cy="3398982"/>
          </a:xfrm>
          <a:prstGeom prst="rightBrace">
            <a:avLst>
              <a:gd name="adj1" fmla="val 126190"/>
              <a:gd name="adj2" fmla="val 50325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0954865" y="2767275"/>
            <a:ext cx="2196000" cy="1072078"/>
          </a:xfrm>
          <a:prstGeom prst="roundRect">
            <a:avLst/>
          </a:prstGeom>
          <a:solidFill>
            <a:srgbClr val="746FB4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 aggregation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N=35,456</a:t>
            </a: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0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52700" y="895386"/>
            <a:ext cx="3240000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NHANES 1999-2018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N=101,316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70097" y="2786641"/>
            <a:ext cx="2750207" cy="805868"/>
          </a:xfrm>
          <a:prstGeom prst="roundRect">
            <a:avLst/>
          </a:prstGeom>
          <a:solidFill>
            <a:srgbClr val="E7AB06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</a:t>
            </a:r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5" name="Down Arrow 4"/>
          <p:cNvSpPr/>
          <p:nvPr/>
        </p:nvSpPr>
        <p:spPr>
          <a:xfrm>
            <a:off x="3635066" y="2039533"/>
            <a:ext cx="378134" cy="260804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2576966" y="4655275"/>
            <a:ext cx="3239634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N=35,456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7353150" y="3687914"/>
            <a:ext cx="267000" cy="33401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>
            <a:off x="9255124" y="6290717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5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255124" y="5720248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4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255124" y="5153319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3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255124" y="4586390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255124" y="4017691"/>
            <a:ext cx="1944000" cy="42199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5" name="Right Brace 24"/>
          <p:cNvSpPr/>
          <p:nvPr/>
        </p:nvSpPr>
        <p:spPr>
          <a:xfrm>
            <a:off x="11142467" y="3819938"/>
            <a:ext cx="517236" cy="3398982"/>
          </a:xfrm>
          <a:prstGeom prst="rightBrace">
            <a:avLst>
              <a:gd name="adj1" fmla="val 126190"/>
              <a:gd name="adj2" fmla="val 4907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12081915" y="4957559"/>
            <a:ext cx="2300309" cy="1072078"/>
          </a:xfrm>
          <a:prstGeom prst="roundRect">
            <a:avLst/>
          </a:prstGeom>
          <a:solidFill>
            <a:srgbClr val="746FB4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 aggregation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N=8,182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96700" y="204575"/>
            <a:ext cx="1656000" cy="2520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 9,965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2001 11,039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10,122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2005: 10,348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10,149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2009: 10,537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 9,756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2013: 10,175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 9,971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2017:  9,254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620304" y="1810469"/>
            <a:ext cx="1936270" cy="26292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6,050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2001: 6,575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6,088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2005: 6,996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6,834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2009: 6,956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6,517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2013: 6,846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6,780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2017: 6,218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20966" y="3980831"/>
            <a:ext cx="1656000" cy="2520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 3,915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2001: 4,464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4,034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2005: 3,352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3,315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2009: 3,581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 3,239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2013: 3,329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 3,191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2017:  3,036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283" y="1466886"/>
            <a:ext cx="3420000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1999-2018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 rot="16200000">
            <a:off x="3667454" y="1300225"/>
            <a:ext cx="311992" cy="14717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4450433" y="1460572"/>
            <a:ext cx="3420000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6200000">
            <a:off x="8170471" y="1331486"/>
            <a:ext cx="311992" cy="14717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9093566" y="2994620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3566" y="2424151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93566" y="1857222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3566" y="1290293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093566" y="721594"/>
            <a:ext cx="1944000" cy="42199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324" y="2634265"/>
            <a:ext cx="235287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1999-2000:  9,965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2011-2012:  9,756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2015-2016:  9,971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2017-2018:  9,254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58163" y="2277450"/>
            <a:ext cx="2750207" cy="805868"/>
          </a:xfrm>
          <a:prstGeom prst="roundRect">
            <a:avLst/>
          </a:prstGeom>
          <a:solidFill>
            <a:srgbClr val="E7AB06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</a:t>
            </a:r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59504" y="3083318"/>
            <a:ext cx="2352875" cy="29160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1999-2000: 6,050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2001-2002: 6,575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2003-2004: 6,088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2005-2006: 6,996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2007-2008: 6,834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2009-2010: 6,956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2011-2012: 6,517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2013-2014: 6,846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2015-2016: 6,780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2017-2018: 6,218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98774" y="2598950"/>
            <a:ext cx="235287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1999-2000:  3,915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2011-2012:  3,239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2015-2016:  3,191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2017-2018:  3,036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11068815" y="492580"/>
            <a:ext cx="517236" cy="3398982"/>
          </a:xfrm>
          <a:prstGeom prst="rightBrace">
            <a:avLst>
              <a:gd name="adj1" fmla="val 126190"/>
              <a:gd name="adj2" fmla="val 4907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2202501" y="1741411"/>
            <a:ext cx="3228110" cy="1072078"/>
          </a:xfrm>
          <a:prstGeom prst="roundRect">
            <a:avLst/>
          </a:prstGeom>
          <a:solidFill>
            <a:srgbClr val="746FB4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 aggregation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N=8,182</a:t>
            </a: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283" y="2615196"/>
            <a:ext cx="2484000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1999-2018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 rot="16200000">
            <a:off x="3195687" y="2230274"/>
            <a:ext cx="360000" cy="1944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4146049" y="2563036"/>
            <a:ext cx="2484000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6200000">
            <a:off x="7204979" y="2426640"/>
            <a:ext cx="311992" cy="14717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8128074" y="4089774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74" y="3519305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28074" y="2952376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28074" y="2385447"/>
            <a:ext cx="1944000" cy="42022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28074" y="1816748"/>
            <a:ext cx="1944000" cy="421998"/>
          </a:xfrm>
          <a:prstGeom prst="roundRect">
            <a:avLst/>
          </a:prstGeom>
          <a:solidFill>
            <a:srgbClr val="20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7833" y="80253"/>
            <a:ext cx="1656000" cy="2520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 9,965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2001 11,039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10,122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2005: 10,348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10,149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2009: 10,537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 9,756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2013: 10,175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 9,971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2017:  9,254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11928" y="3425760"/>
            <a:ext cx="2750207" cy="805868"/>
          </a:xfrm>
          <a:prstGeom prst="roundRect">
            <a:avLst/>
          </a:prstGeom>
          <a:solidFill>
            <a:srgbClr val="E7AB06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</a:t>
            </a:r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18294" y="4218147"/>
            <a:ext cx="1656000" cy="25200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6,050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2001: 6,575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6,088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2005: 6,996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6,834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2009: 6,956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6,517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2013: 6,846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6,780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2017: 6,218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10015417" y="1618995"/>
            <a:ext cx="517236" cy="3398982"/>
          </a:xfrm>
          <a:prstGeom prst="rightBrace">
            <a:avLst>
              <a:gd name="adj1" fmla="val 126190"/>
              <a:gd name="adj2" fmla="val 4907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0954865" y="2756616"/>
            <a:ext cx="2300309" cy="1072078"/>
          </a:xfrm>
          <a:prstGeom prst="roundRect">
            <a:avLst/>
          </a:prstGeom>
          <a:solidFill>
            <a:srgbClr val="746FB4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 aggregation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N=8,182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773142" y="15977"/>
            <a:ext cx="1656000" cy="2520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1999:  3,915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2001: 4,464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2003: 4,034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2005: 3,352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2007: 3,315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2009: 3,581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2011:  3,239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2013: 3,329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2015:  3,191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2017:  3,036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30987"/>
              </p:ext>
            </p:extLst>
          </p:nvPr>
        </p:nvGraphicFramePr>
        <p:xfrm>
          <a:off x="715500" y="602476"/>
          <a:ext cx="6525273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23">
                  <a:extLst>
                    <a:ext uri="{9D8B030D-6E8A-4147-A177-3AD203B41FA5}">
                      <a16:colId xmlns:a16="http://schemas.microsoft.com/office/drawing/2014/main" val="2553642576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57904802"/>
                    </a:ext>
                  </a:extLst>
                </a:gridCol>
                <a:gridCol w="763417">
                  <a:extLst>
                    <a:ext uri="{9D8B030D-6E8A-4147-A177-3AD203B41FA5}">
                      <a16:colId xmlns:a16="http://schemas.microsoft.com/office/drawing/2014/main" val="2246667929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1420324280"/>
                    </a:ext>
                  </a:extLst>
                </a:gridCol>
                <a:gridCol w="1169582">
                  <a:extLst>
                    <a:ext uri="{9D8B030D-6E8A-4147-A177-3AD203B41FA5}">
                      <a16:colId xmlns:a16="http://schemas.microsoft.com/office/drawing/2014/main" val="3822614531"/>
                    </a:ext>
                  </a:extLst>
                </a:gridCol>
                <a:gridCol w="1180215">
                  <a:extLst>
                    <a:ext uri="{9D8B030D-6E8A-4147-A177-3AD203B41FA5}">
                      <a16:colId xmlns:a16="http://schemas.microsoft.com/office/drawing/2014/main" val="4108836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3595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1999-2000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9,965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6,050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3,915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6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2001-2002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11,039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4,464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6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2003-2004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10,122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6,088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4,034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9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2005-2006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10,348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6,996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3,352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2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2007-2008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10,147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2009-2010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10,537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3,581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2011-2012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9,756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6,517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3,239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2013-2014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6,846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3,329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0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2015-2016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9,971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6,780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3,191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7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2017-2018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9,254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6,218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3,036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5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654</Words>
  <Application>Microsoft Office PowerPoint</Application>
  <PresentationFormat>Custom</PresentationFormat>
  <Paragraphs>228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2022-01-07T11:21:45Z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